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0"/>
  </p:notesMasterIdLst>
  <p:handoutMasterIdLst>
    <p:handoutMasterId r:id="rId21"/>
  </p:handoutMasterIdLst>
  <p:sldIdLst>
    <p:sldId id="256" r:id="rId5"/>
    <p:sldId id="340" r:id="rId6"/>
    <p:sldId id="257" r:id="rId7"/>
    <p:sldId id="330" r:id="rId8"/>
    <p:sldId id="305" r:id="rId9"/>
    <p:sldId id="343" r:id="rId10"/>
    <p:sldId id="344" r:id="rId11"/>
    <p:sldId id="338" r:id="rId12"/>
    <p:sldId id="345" r:id="rId13"/>
    <p:sldId id="346" r:id="rId14"/>
    <p:sldId id="347" r:id="rId15"/>
    <p:sldId id="348" r:id="rId16"/>
    <p:sldId id="349" r:id="rId17"/>
    <p:sldId id="350"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62" autoAdjust="0"/>
    <p:restoredTop sz="95680" autoAdjust="0"/>
  </p:normalViewPr>
  <p:slideViewPr>
    <p:cSldViewPr snapToGrid="0">
      <p:cViewPr>
        <p:scale>
          <a:sx n="106" d="100"/>
          <a:sy n="106" d="100"/>
        </p:scale>
        <p:origin x="216"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2/20/23</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2/20/23</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ybreak.jordandistric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ybreak.jordandistrict.org/"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ybreak.jordandistric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anchor="b" anchorCtr="0"/>
          <a:lstStyle/>
          <a:p>
            <a:r>
              <a:rPr lang="en-US" dirty="0"/>
              <a:t>Daybreak Elementary</a:t>
            </a:r>
            <a:br>
              <a:rPr lang="en-US" dirty="0"/>
            </a:br>
            <a:r>
              <a:rPr lang="en-US" dirty="0"/>
              <a:t>Kindergarten Orientation</a:t>
            </a:r>
          </a:p>
        </p:txBody>
      </p:sp>
      <p:pic>
        <p:nvPicPr>
          <p:cNvPr id="1026" name="Picture 2" descr="Daybreak Elementary">
            <a:hlinkClick r:id="rId2"/>
            <a:extLst>
              <a:ext uri="{FF2B5EF4-FFF2-40B4-BE49-F238E27FC236}">
                <a16:creationId xmlns:a16="http://schemas.microsoft.com/office/drawing/2014/main" id="{2268EFF5-F3FB-727A-619D-11063A867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394" y="383130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620545" y="421104"/>
            <a:ext cx="11081085" cy="1389651"/>
          </a:xfrm>
        </p:spPr>
        <p:txBody>
          <a:bodyPr/>
          <a:lstStyle/>
          <a:p>
            <a:r>
              <a:rPr lang="en-US" dirty="0"/>
              <a:t>Bell Schedule</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620546" y="1903998"/>
            <a:ext cx="4040750" cy="3762876"/>
          </a:xfrm>
        </p:spPr>
        <p:txBody>
          <a:bodyPr>
            <a:normAutofit/>
          </a:bodyPr>
          <a:lstStyle/>
          <a:p>
            <a:r>
              <a:rPr lang="en-US" sz="3000" b="1" dirty="0"/>
              <a:t>AM Kindergarten:</a:t>
            </a:r>
          </a:p>
          <a:p>
            <a:r>
              <a:rPr lang="en-US" sz="3000" dirty="0"/>
              <a:t>Monday- Thursday</a:t>
            </a:r>
          </a:p>
          <a:p>
            <a:r>
              <a:rPr lang="en-US" sz="3000" dirty="0"/>
              <a:t>8:30- 11:10</a:t>
            </a:r>
          </a:p>
          <a:p>
            <a:r>
              <a:rPr lang="en-US" sz="3000" dirty="0"/>
              <a:t>Friday/ Early Outs</a:t>
            </a:r>
          </a:p>
          <a:p>
            <a:r>
              <a:rPr lang="en-US" sz="3000" dirty="0"/>
              <a:t>8:30- 10:20</a:t>
            </a:r>
          </a:p>
          <a:p>
            <a:endParaRPr lang="en-US" sz="3700" dirty="0"/>
          </a:p>
          <a:p>
            <a:endParaRPr lang="en-US" sz="3700" dirty="0"/>
          </a:p>
          <a:p>
            <a:endParaRPr lang="en-US" dirty="0"/>
          </a:p>
        </p:txBody>
      </p:sp>
      <p:sp>
        <p:nvSpPr>
          <p:cNvPr id="4" name="Subtitle 2">
            <a:extLst>
              <a:ext uri="{FF2B5EF4-FFF2-40B4-BE49-F238E27FC236}">
                <a16:creationId xmlns:a16="http://schemas.microsoft.com/office/drawing/2014/main" id="{CAC4AE6E-D91C-3FC0-19CE-BF8F4131E2E0}"/>
              </a:ext>
            </a:extLst>
          </p:cNvPr>
          <p:cNvSpPr txBox="1">
            <a:spLocks/>
          </p:cNvSpPr>
          <p:nvPr/>
        </p:nvSpPr>
        <p:spPr>
          <a:xfrm>
            <a:off x="5406168" y="1318962"/>
            <a:ext cx="3708776" cy="3931318"/>
          </a:xfrm>
          <a:prstGeom prst="rect">
            <a:avLst/>
          </a:prstGeom>
        </p:spPr>
        <p:txBody>
          <a:bodyPr vert="horz" lIns="91440" tIns="45720" rIns="91440" bIns="45720" rtlCol="0">
            <a:normAutofit lnSpcReduction="10000"/>
          </a:bodyPr>
          <a:lstStyle>
            <a:lvl1pPr marL="0" indent="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None/>
              <a:defRPr sz="2800" kern="1200">
                <a:solidFill>
                  <a:schemeClr val="bg1"/>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500" dirty="0"/>
          </a:p>
          <a:p>
            <a:r>
              <a:rPr lang="en-US" sz="3200" b="1" dirty="0"/>
              <a:t>PM Kindergarten:</a:t>
            </a:r>
          </a:p>
          <a:p>
            <a:r>
              <a:rPr lang="en-US" sz="3200" dirty="0"/>
              <a:t>Monday- Thursday</a:t>
            </a:r>
          </a:p>
          <a:p>
            <a:r>
              <a:rPr lang="en-US" sz="3200" dirty="0"/>
              <a:t>12:25- 3:05</a:t>
            </a:r>
          </a:p>
          <a:p>
            <a:r>
              <a:rPr lang="en-US" sz="3200" dirty="0"/>
              <a:t>Friday/ Early Outs</a:t>
            </a:r>
          </a:p>
          <a:p>
            <a:r>
              <a:rPr lang="en-US" sz="3200" dirty="0"/>
              <a:t>10:40-12:30</a:t>
            </a:r>
          </a:p>
          <a:p>
            <a:endParaRPr lang="en-US" sz="3700" dirty="0"/>
          </a:p>
          <a:p>
            <a:endParaRPr lang="en-US" dirty="0"/>
          </a:p>
        </p:txBody>
      </p:sp>
      <p:sp>
        <p:nvSpPr>
          <p:cNvPr id="5" name="TextBox 4">
            <a:extLst>
              <a:ext uri="{FF2B5EF4-FFF2-40B4-BE49-F238E27FC236}">
                <a16:creationId xmlns:a16="http://schemas.microsoft.com/office/drawing/2014/main" id="{B2F6CAB2-31D4-35BA-E491-5BB4115648CD}"/>
              </a:ext>
            </a:extLst>
          </p:cNvPr>
          <p:cNvSpPr txBox="1"/>
          <p:nvPr/>
        </p:nvSpPr>
        <p:spPr>
          <a:xfrm>
            <a:off x="620545" y="5343523"/>
            <a:ext cx="10950909" cy="923330"/>
          </a:xfrm>
          <a:prstGeom prst="rect">
            <a:avLst/>
          </a:prstGeom>
          <a:noFill/>
        </p:spPr>
        <p:txBody>
          <a:bodyPr wrap="square" rtlCol="0">
            <a:spAutoFit/>
          </a:bodyPr>
          <a:lstStyle/>
          <a:p>
            <a:r>
              <a:rPr lang="en-US" sz="1800" dirty="0">
                <a:solidFill>
                  <a:schemeClr val="bg2"/>
                </a:solidFill>
              </a:rPr>
              <a:t>If your child is late, please be sure to check them in at the office. If they are going to be missing school for any reason, you can also contact the office to update their attendance. </a:t>
            </a:r>
          </a:p>
          <a:p>
            <a:endParaRPr lang="en-US" dirty="0"/>
          </a:p>
        </p:txBody>
      </p:sp>
    </p:spTree>
    <p:extLst>
      <p:ext uri="{BB962C8B-B14F-4D97-AF65-F5344CB8AC3E}">
        <p14:creationId xmlns:p14="http://schemas.microsoft.com/office/powerpoint/2010/main" val="207531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252663"/>
            <a:ext cx="11814422" cy="809625"/>
          </a:xfrm>
        </p:spPr>
        <p:txBody>
          <a:bodyPr>
            <a:normAutofit/>
          </a:bodyPr>
          <a:lstStyle/>
          <a:p>
            <a:r>
              <a:rPr lang="en-US" dirty="0"/>
              <a:t>Kindergarten Testing</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4" y="1275348"/>
            <a:ext cx="10852485" cy="5329990"/>
          </a:xfrm>
        </p:spPr>
        <p:txBody>
          <a:bodyPr>
            <a:normAutofit/>
          </a:bodyPr>
          <a:lstStyle/>
          <a:p>
            <a:pPr>
              <a:buClr>
                <a:schemeClr val="accent1"/>
              </a:buClr>
            </a:pPr>
            <a:r>
              <a:rPr lang="en-US" sz="2800" dirty="0"/>
              <a:t>Kindergarten students will be taking the KEEP (Utah’s Kindergarten Entry and Exit Profile) before they start school. </a:t>
            </a:r>
          </a:p>
          <a:p>
            <a:pPr>
              <a:buClr>
                <a:schemeClr val="accent1"/>
              </a:buClr>
            </a:pPr>
            <a:endParaRPr lang="en-US" sz="2800" dirty="0"/>
          </a:p>
          <a:p>
            <a:pPr marL="457200" indent="-457200">
              <a:buClr>
                <a:schemeClr val="accent1"/>
              </a:buClr>
              <a:buFont typeface="Arial" panose="020B0604020202020204" pitchFamily="34" charset="0"/>
              <a:buChar char="•"/>
            </a:pPr>
            <a:r>
              <a:rPr lang="en-US" sz="2800" dirty="0"/>
              <a:t>Watch for an email that will offer testing times. Testing begins August 22</a:t>
            </a:r>
            <a:r>
              <a:rPr lang="en-US" sz="2800" baseline="30000" dirty="0"/>
              <a:t>nd</a:t>
            </a:r>
            <a:r>
              <a:rPr lang="en-US" sz="2800" dirty="0"/>
              <a:t>. The first day of Kindergarten is August 30</a:t>
            </a:r>
            <a:r>
              <a:rPr lang="en-US" sz="2800" baseline="30000" dirty="0"/>
              <a:t>th</a:t>
            </a:r>
            <a:r>
              <a:rPr lang="en-US" sz="2800" dirty="0"/>
              <a:t>!</a:t>
            </a:r>
          </a:p>
          <a:p>
            <a:pPr marL="457200" indent="-457200">
              <a:buClr>
                <a:schemeClr val="accent1"/>
              </a:buClr>
              <a:buFont typeface="Arial" panose="020B0604020202020204" pitchFamily="34" charset="0"/>
              <a:buChar char="•"/>
            </a:pPr>
            <a:r>
              <a:rPr lang="en-US" sz="2800" dirty="0"/>
              <a:t>Students will take the test individually with their teacher</a:t>
            </a:r>
          </a:p>
          <a:p>
            <a:pPr marL="457200" indent="-457200">
              <a:buClr>
                <a:schemeClr val="accent1"/>
              </a:buClr>
              <a:buFont typeface="Arial" panose="020B0604020202020204" pitchFamily="34" charset="0"/>
              <a:buChar char="•"/>
            </a:pPr>
            <a:r>
              <a:rPr lang="en-US" sz="2800" dirty="0"/>
              <a:t>Please plan on the test taking about 20-30 minutes</a:t>
            </a:r>
          </a:p>
          <a:p>
            <a:pPr marL="457200" indent="-457200">
              <a:buClr>
                <a:schemeClr val="accent1"/>
              </a:buClr>
              <a:buFont typeface="Arial" panose="020B0604020202020204" pitchFamily="34" charset="0"/>
              <a:buChar char="•"/>
            </a:pPr>
            <a:r>
              <a:rPr lang="en-US" sz="2800" dirty="0"/>
              <a:t>We will have paperwork for you to fill out while you wait</a:t>
            </a:r>
          </a:p>
          <a:p>
            <a:pPr marL="457200" indent="-457200">
              <a:buClr>
                <a:schemeClr val="accent1"/>
              </a:buClr>
              <a:buFont typeface="Arial" panose="020B0604020202020204" pitchFamily="34" charset="0"/>
              <a:buChar char="•"/>
            </a:pPr>
            <a:r>
              <a:rPr lang="en-US" sz="2800" dirty="0"/>
              <a:t>Students will also complete individual testing in May at the end of the school year</a:t>
            </a:r>
          </a:p>
          <a:p>
            <a:pPr marL="342900" indent="-342900">
              <a:buFont typeface="Arial" panose="020B0604020202020204" pitchFamily="34" charset="0"/>
              <a:buChar char="•"/>
            </a:pPr>
            <a:endParaRPr lang="en-US" dirty="0"/>
          </a:p>
          <a:p>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11</a:t>
            </a:fld>
            <a:endParaRPr lang="en-US"/>
          </a:p>
        </p:txBody>
      </p:sp>
      <p:pic>
        <p:nvPicPr>
          <p:cNvPr id="4" name="Picture 3">
            <a:extLst>
              <a:ext uri="{FF2B5EF4-FFF2-40B4-BE49-F238E27FC236}">
                <a16:creationId xmlns:a16="http://schemas.microsoft.com/office/drawing/2014/main" id="{A3D64E47-22A0-3751-E676-DD0052724910}"/>
              </a:ext>
            </a:extLst>
          </p:cNvPr>
          <p:cNvPicPr>
            <a:picLocks noChangeAspect="1"/>
          </p:cNvPicPr>
          <p:nvPr/>
        </p:nvPicPr>
        <p:blipFill>
          <a:blip r:embed="rId2"/>
          <a:stretch>
            <a:fillRect/>
          </a:stretch>
        </p:blipFill>
        <p:spPr>
          <a:xfrm>
            <a:off x="10222832" y="348380"/>
            <a:ext cx="1596190" cy="1427816"/>
          </a:xfrm>
          <a:prstGeom prst="rect">
            <a:avLst/>
          </a:prstGeom>
        </p:spPr>
      </p:pic>
    </p:spTree>
    <p:extLst>
      <p:ext uri="{BB962C8B-B14F-4D97-AF65-F5344CB8AC3E}">
        <p14:creationId xmlns:p14="http://schemas.microsoft.com/office/powerpoint/2010/main" val="334373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252663"/>
            <a:ext cx="11814422" cy="809625"/>
          </a:xfrm>
        </p:spPr>
        <p:txBody>
          <a:bodyPr>
            <a:normAutofit/>
          </a:bodyPr>
          <a:lstStyle/>
          <a:p>
            <a:r>
              <a:rPr lang="en-US" dirty="0"/>
              <a:t>Physical Preparation for Kindergarten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4" y="1275348"/>
            <a:ext cx="10852485" cy="5329990"/>
          </a:xfrm>
        </p:spPr>
        <p:txBody>
          <a:bodyPr>
            <a:normAutofit/>
          </a:bodyPr>
          <a:lstStyle/>
          <a:p>
            <a:pPr>
              <a:buClr>
                <a:schemeClr val="accent1"/>
              </a:buClr>
            </a:pPr>
            <a:endParaRPr lang="en-US" sz="2800" dirty="0"/>
          </a:p>
          <a:p>
            <a:pPr marL="342900" indent="-342900">
              <a:buFont typeface="Arial" panose="020B0604020202020204" pitchFamily="34" charset="0"/>
              <a:buChar char="•"/>
            </a:pPr>
            <a:endParaRPr lang="en-US" dirty="0"/>
          </a:p>
          <a:p>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12</a:t>
            </a:fld>
            <a:endParaRPr lang="en-US"/>
          </a:p>
        </p:txBody>
      </p:sp>
      <p:sp>
        <p:nvSpPr>
          <p:cNvPr id="5" name="Content Placeholder 2">
            <a:extLst>
              <a:ext uri="{FF2B5EF4-FFF2-40B4-BE49-F238E27FC236}">
                <a16:creationId xmlns:a16="http://schemas.microsoft.com/office/drawing/2014/main" id="{14ACC383-CAC3-14BE-AD93-C5A21A198855}"/>
              </a:ext>
            </a:extLst>
          </p:cNvPr>
          <p:cNvSpPr txBox="1">
            <a:spLocks/>
          </p:cNvSpPr>
          <p:nvPr/>
        </p:nvSpPr>
        <p:spPr>
          <a:xfrm>
            <a:off x="169031" y="1266824"/>
            <a:ext cx="10852485" cy="532999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tx2">
                  <a:lumMod val="10000"/>
                  <a:lumOff val="90000"/>
                </a:schemeClr>
              </a:buClr>
              <a:buSzPct val="80000"/>
              <a:buFont typeface="Wingdings" panose="05000000000000000000" pitchFamily="2" charset="2"/>
              <a:buNone/>
              <a:defRPr sz="20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800" dirty="0"/>
              <a:t>Here are some things you can do to help ensure your child is physically ready for Kindergarten.</a:t>
            </a:r>
          </a:p>
          <a:p>
            <a:pPr>
              <a:buClr>
                <a:schemeClr val="accent1"/>
              </a:buClr>
            </a:pPr>
            <a:r>
              <a:rPr lang="en-US" sz="2400" dirty="0"/>
              <a:t>Ensure they are able to take care of personal needs such as:</a:t>
            </a:r>
          </a:p>
          <a:p>
            <a:pPr marL="457200" indent="-457200">
              <a:buClr>
                <a:schemeClr val="accent1"/>
              </a:buClr>
              <a:buFont typeface="Arial" panose="020B0604020202020204" pitchFamily="34" charset="0"/>
              <a:buChar char="•"/>
            </a:pPr>
            <a:r>
              <a:rPr lang="en-US" sz="2400" dirty="0"/>
              <a:t>Putting on and tying shoes</a:t>
            </a:r>
          </a:p>
          <a:p>
            <a:pPr marL="457200" indent="-457200">
              <a:buClr>
                <a:schemeClr val="accent1"/>
              </a:buClr>
              <a:buFont typeface="Arial" panose="020B0604020202020204" pitchFamily="34" charset="0"/>
              <a:buChar char="•"/>
            </a:pPr>
            <a:r>
              <a:rPr lang="en-US" sz="2400" dirty="0"/>
              <a:t>Zipping up coats and jackets</a:t>
            </a:r>
          </a:p>
          <a:p>
            <a:pPr marL="457200" indent="-457200">
              <a:buClr>
                <a:schemeClr val="accent1"/>
              </a:buClr>
              <a:buFont typeface="Arial" panose="020B0604020202020204" pitchFamily="34" charset="0"/>
              <a:buChar char="•"/>
            </a:pPr>
            <a:r>
              <a:rPr lang="en-US" sz="2400" dirty="0"/>
              <a:t>Fasten and unfasten pants</a:t>
            </a:r>
          </a:p>
          <a:p>
            <a:pPr marL="457200" indent="-457200">
              <a:buClr>
                <a:schemeClr val="accent1"/>
              </a:buClr>
              <a:buFont typeface="Arial" panose="020B0604020202020204" pitchFamily="34" charset="0"/>
              <a:buChar char="•"/>
            </a:pPr>
            <a:r>
              <a:rPr lang="en-US" sz="2400" dirty="0"/>
              <a:t>Using the bathroom without assistance</a:t>
            </a:r>
          </a:p>
          <a:p>
            <a:pPr marL="457200" indent="-457200">
              <a:buClr>
                <a:schemeClr val="accent1"/>
              </a:buClr>
              <a:buFont typeface="Arial" panose="020B0604020202020204" pitchFamily="34" charset="0"/>
              <a:buChar char="•"/>
            </a:pPr>
            <a:r>
              <a:rPr lang="en-US" sz="2400" dirty="0"/>
              <a:t>Load and zip backpacks (please send them with a full size backpacks!)</a:t>
            </a:r>
          </a:p>
          <a:p>
            <a:pPr marL="457200" indent="-457200">
              <a:buClr>
                <a:schemeClr val="accent1"/>
              </a:buClr>
              <a:buFont typeface="Arial" panose="020B0604020202020204" pitchFamily="34" charset="0"/>
              <a:buChar char="•"/>
            </a:pPr>
            <a:r>
              <a:rPr lang="en-US" sz="2400" dirty="0"/>
              <a:t>Label personal items such as backpacks, coats, and water bottles.</a:t>
            </a:r>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342900" indent="-342900">
              <a:buFont typeface="Arial" panose="020B0604020202020204" pitchFamily="34" charset="0"/>
              <a:buChar char="•"/>
            </a:pPr>
            <a:endParaRPr lang="en-US" dirty="0"/>
          </a:p>
          <a:p>
            <a:endParaRPr lang="en-US" dirty="0"/>
          </a:p>
        </p:txBody>
      </p:sp>
      <p:pic>
        <p:nvPicPr>
          <p:cNvPr id="6" name="Picture 5">
            <a:extLst>
              <a:ext uri="{FF2B5EF4-FFF2-40B4-BE49-F238E27FC236}">
                <a16:creationId xmlns:a16="http://schemas.microsoft.com/office/drawing/2014/main" id="{0AF78200-002C-68A7-BE43-775CA59C18F6}"/>
              </a:ext>
            </a:extLst>
          </p:cNvPr>
          <p:cNvPicPr>
            <a:picLocks noChangeAspect="1"/>
          </p:cNvPicPr>
          <p:nvPr/>
        </p:nvPicPr>
        <p:blipFill>
          <a:blip r:embed="rId2"/>
          <a:stretch>
            <a:fillRect/>
          </a:stretch>
        </p:blipFill>
        <p:spPr>
          <a:xfrm>
            <a:off x="9445793" y="1768642"/>
            <a:ext cx="2321092" cy="2591467"/>
          </a:xfrm>
          <a:prstGeom prst="rect">
            <a:avLst/>
          </a:prstGeom>
        </p:spPr>
      </p:pic>
    </p:spTree>
    <p:extLst>
      <p:ext uri="{BB962C8B-B14F-4D97-AF65-F5344CB8AC3E}">
        <p14:creationId xmlns:p14="http://schemas.microsoft.com/office/powerpoint/2010/main" val="60250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252663"/>
            <a:ext cx="11814422" cy="809625"/>
          </a:xfrm>
        </p:spPr>
        <p:txBody>
          <a:bodyPr>
            <a:normAutofit/>
          </a:bodyPr>
          <a:lstStyle/>
          <a:p>
            <a:r>
              <a:rPr lang="en-US" dirty="0"/>
              <a:t>Emotional Preparation for Kindergarten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4" y="1275348"/>
            <a:ext cx="10852485" cy="5329990"/>
          </a:xfrm>
        </p:spPr>
        <p:txBody>
          <a:bodyPr>
            <a:normAutofit/>
          </a:bodyPr>
          <a:lstStyle/>
          <a:p>
            <a:pPr>
              <a:buClr>
                <a:schemeClr val="accent1"/>
              </a:buClr>
            </a:pPr>
            <a:endParaRPr lang="en-US" sz="2800" dirty="0"/>
          </a:p>
          <a:p>
            <a:pPr marL="342900" indent="-342900">
              <a:buFont typeface="Arial" panose="020B0604020202020204" pitchFamily="34" charset="0"/>
              <a:buChar char="•"/>
            </a:pPr>
            <a:endParaRPr lang="en-US" dirty="0"/>
          </a:p>
          <a:p>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13</a:t>
            </a:fld>
            <a:endParaRPr lang="en-US"/>
          </a:p>
        </p:txBody>
      </p:sp>
      <p:sp>
        <p:nvSpPr>
          <p:cNvPr id="5" name="Content Placeholder 2">
            <a:extLst>
              <a:ext uri="{FF2B5EF4-FFF2-40B4-BE49-F238E27FC236}">
                <a16:creationId xmlns:a16="http://schemas.microsoft.com/office/drawing/2014/main" id="{14ACC383-CAC3-14BE-AD93-C5A21A198855}"/>
              </a:ext>
            </a:extLst>
          </p:cNvPr>
          <p:cNvSpPr txBox="1">
            <a:spLocks/>
          </p:cNvSpPr>
          <p:nvPr/>
        </p:nvSpPr>
        <p:spPr>
          <a:xfrm>
            <a:off x="169031" y="1266824"/>
            <a:ext cx="10852485" cy="5329990"/>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000"/>
              </a:spcBef>
              <a:buClr>
                <a:schemeClr val="tx2">
                  <a:lumMod val="10000"/>
                  <a:lumOff val="90000"/>
                </a:schemeClr>
              </a:buClr>
              <a:buSzPct val="80000"/>
              <a:buFont typeface="Wingdings" panose="05000000000000000000" pitchFamily="2" charset="2"/>
              <a:buNone/>
              <a:defRPr sz="20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800" dirty="0"/>
              <a:t>Here are some things you can do to help ensure your child is emotionally ready for Kindergarten.</a:t>
            </a:r>
          </a:p>
          <a:p>
            <a:pPr marL="457200" indent="-457200">
              <a:buClr>
                <a:schemeClr val="accent1"/>
              </a:buClr>
              <a:buFont typeface="Arial" panose="020B0604020202020204" pitchFamily="34" charset="0"/>
              <a:buChar char="•"/>
            </a:pPr>
            <a:r>
              <a:rPr lang="en-US" sz="2400" dirty="0"/>
              <a:t>Make sure your child (and their teacher) know how they will get to and from school each day. Please contact the teacher if there are any changes!</a:t>
            </a:r>
          </a:p>
          <a:p>
            <a:pPr marL="457200" indent="-457200">
              <a:buClr>
                <a:schemeClr val="accent1"/>
              </a:buClr>
              <a:buFont typeface="Arial" panose="020B0604020202020204" pitchFamily="34" charset="0"/>
              <a:buChar char="•"/>
            </a:pPr>
            <a:r>
              <a:rPr lang="en-US" sz="2400" dirty="0"/>
              <a:t>If they ride a daycare bus, please make sure they know how to and where to get on the bus and what it looks like. Again, please let their teacher know if there are any changes.</a:t>
            </a:r>
          </a:p>
          <a:p>
            <a:pPr marL="457200" indent="-457200">
              <a:buClr>
                <a:schemeClr val="accent1"/>
              </a:buClr>
              <a:buFont typeface="Arial" panose="020B0604020202020204" pitchFamily="34" charset="0"/>
              <a:buChar char="•"/>
            </a:pPr>
            <a:r>
              <a:rPr lang="en-US" sz="2400" dirty="0"/>
              <a:t>For students safety, we cannot release students after school without a parent or sibling. Please make sure they know who they will be going with.</a:t>
            </a:r>
          </a:p>
          <a:p>
            <a:pPr marL="457200" indent="-457200">
              <a:buClr>
                <a:schemeClr val="accent1"/>
              </a:buClr>
              <a:buFont typeface="Arial" panose="020B0604020202020204" pitchFamily="34" charset="0"/>
              <a:buChar char="•"/>
            </a:pPr>
            <a:r>
              <a:rPr lang="en-US" sz="2400" dirty="0"/>
              <a:t>To help your child understand the time they will spend at school, set a time reference that they will understand such as “You will go to school after breakfast and be home in time for lunch.”  Start talking with them about it NOW to help make the transition easier for them</a:t>
            </a:r>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7035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252663"/>
            <a:ext cx="11814422" cy="809625"/>
          </a:xfrm>
        </p:spPr>
        <p:txBody>
          <a:bodyPr>
            <a:normAutofit/>
          </a:bodyPr>
          <a:lstStyle/>
          <a:p>
            <a:r>
              <a:rPr lang="en-US" dirty="0"/>
              <a:t>Academic Preparation for Kindergarten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4" y="1275348"/>
            <a:ext cx="10852485" cy="5329990"/>
          </a:xfrm>
        </p:spPr>
        <p:txBody>
          <a:bodyPr>
            <a:normAutofit/>
          </a:bodyPr>
          <a:lstStyle/>
          <a:p>
            <a:pPr>
              <a:buClr>
                <a:schemeClr val="accent1"/>
              </a:buClr>
            </a:pPr>
            <a:endParaRPr lang="en-US" sz="2800" dirty="0"/>
          </a:p>
          <a:p>
            <a:pPr marL="342900" indent="-342900">
              <a:buFont typeface="Arial" panose="020B0604020202020204" pitchFamily="34" charset="0"/>
              <a:buChar char="•"/>
            </a:pPr>
            <a:endParaRPr lang="en-US" dirty="0"/>
          </a:p>
          <a:p>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14</a:t>
            </a:fld>
            <a:endParaRPr lang="en-US"/>
          </a:p>
        </p:txBody>
      </p:sp>
      <p:sp>
        <p:nvSpPr>
          <p:cNvPr id="5" name="Content Placeholder 2">
            <a:extLst>
              <a:ext uri="{FF2B5EF4-FFF2-40B4-BE49-F238E27FC236}">
                <a16:creationId xmlns:a16="http://schemas.microsoft.com/office/drawing/2014/main" id="{14ACC383-CAC3-14BE-AD93-C5A21A198855}"/>
              </a:ext>
            </a:extLst>
          </p:cNvPr>
          <p:cNvSpPr txBox="1">
            <a:spLocks/>
          </p:cNvSpPr>
          <p:nvPr/>
        </p:nvSpPr>
        <p:spPr>
          <a:xfrm>
            <a:off x="169031" y="1266824"/>
            <a:ext cx="10852485" cy="532999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tx2">
                  <a:lumMod val="10000"/>
                  <a:lumOff val="90000"/>
                </a:schemeClr>
              </a:buClr>
              <a:buSzPct val="80000"/>
              <a:buFont typeface="Wingdings" panose="05000000000000000000" pitchFamily="2" charset="2"/>
              <a:buNone/>
              <a:defRPr sz="20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400" dirty="0"/>
              <a:t>Here are some things you can do to help ensure your child is academically ready for Kindergarten.</a:t>
            </a:r>
          </a:p>
          <a:p>
            <a:pPr marL="342900" indent="-342900">
              <a:buClr>
                <a:schemeClr val="accent1"/>
              </a:buClr>
              <a:buFont typeface="Arial" panose="020B0604020202020204" pitchFamily="34" charset="0"/>
              <a:buChar char="•"/>
            </a:pPr>
            <a:r>
              <a:rPr lang="en-US" sz="2400" dirty="0"/>
              <a:t>How to use basic classroom materials appropriately (how to hold a pencil, drawing on paper, how to use scissors, etc.)</a:t>
            </a:r>
          </a:p>
          <a:p>
            <a:pPr marL="457200" indent="-457200">
              <a:buClr>
                <a:schemeClr val="accent1"/>
              </a:buClr>
              <a:buFont typeface="Arial" panose="020B0604020202020204" pitchFamily="34" charset="0"/>
              <a:buChar char="•"/>
            </a:pPr>
            <a:r>
              <a:rPr lang="en-US" sz="2400" dirty="0"/>
              <a:t>How to write the letters in their name</a:t>
            </a:r>
          </a:p>
          <a:p>
            <a:pPr marL="457200" indent="-457200">
              <a:buClr>
                <a:schemeClr val="accent1"/>
              </a:buClr>
              <a:buFont typeface="Arial" panose="020B0604020202020204" pitchFamily="34" charset="0"/>
              <a:buChar char="•"/>
            </a:pPr>
            <a:r>
              <a:rPr lang="en-US" sz="2400" dirty="0"/>
              <a:t>Counting to 20</a:t>
            </a:r>
          </a:p>
          <a:p>
            <a:pPr marL="457200" indent="-457200">
              <a:buClr>
                <a:schemeClr val="accent1"/>
              </a:buClr>
              <a:buFont typeface="Arial" panose="020B0604020202020204" pitchFamily="34" charset="0"/>
              <a:buChar char="•"/>
            </a:pPr>
            <a:r>
              <a:rPr lang="en-US" sz="2400" dirty="0"/>
              <a:t>Counting objects with 1-1 correspondence</a:t>
            </a:r>
          </a:p>
          <a:p>
            <a:pPr marL="457200" indent="-457200">
              <a:buClr>
                <a:schemeClr val="accent1"/>
              </a:buClr>
              <a:buFont typeface="Arial" panose="020B0604020202020204" pitchFamily="34" charset="0"/>
              <a:buChar char="•"/>
            </a:pPr>
            <a:r>
              <a:rPr lang="en-US" sz="2400" dirty="0"/>
              <a:t>Basic shape formation and recognition</a:t>
            </a:r>
          </a:p>
          <a:p>
            <a:pPr marL="457200" indent="-457200">
              <a:buClr>
                <a:schemeClr val="accent1"/>
              </a:buClr>
              <a:buFont typeface="Arial" panose="020B0604020202020204" pitchFamily="34" charset="0"/>
              <a:buChar char="•"/>
            </a:pPr>
            <a:r>
              <a:rPr lang="en-US" sz="2400" dirty="0"/>
              <a:t>Reading aloud to them and asking questions about the story</a:t>
            </a:r>
          </a:p>
          <a:p>
            <a:pPr marL="457200" indent="-457200">
              <a:buClr>
                <a:schemeClr val="accent1"/>
              </a:buClr>
              <a:buFont typeface="Arial" panose="020B0604020202020204" pitchFamily="34" charset="0"/>
              <a:buChar char="•"/>
            </a:pPr>
            <a:r>
              <a:rPr lang="en-US" sz="2400" dirty="0"/>
              <a:t>Understanding basic features of a story (where the words are in a book and reading from left to right)</a:t>
            </a:r>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4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457200" indent="-457200">
              <a:buClr>
                <a:schemeClr val="accent1"/>
              </a:buClr>
              <a:buFont typeface="Arial" panose="020B0604020202020204" pitchFamily="34" charset="0"/>
              <a:buChar char="•"/>
            </a:pPr>
            <a:endParaRPr lang="en-US" sz="2800" dirty="0"/>
          </a:p>
          <a:p>
            <a:pPr marL="342900" indent="-34290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89175340-6955-87CA-5439-176196A1C64B}"/>
              </a:ext>
            </a:extLst>
          </p:cNvPr>
          <p:cNvPicPr>
            <a:picLocks noChangeAspect="1"/>
          </p:cNvPicPr>
          <p:nvPr/>
        </p:nvPicPr>
        <p:blipFill>
          <a:blip r:embed="rId2"/>
          <a:stretch>
            <a:fillRect/>
          </a:stretch>
        </p:blipFill>
        <p:spPr>
          <a:xfrm>
            <a:off x="9612228" y="2744955"/>
            <a:ext cx="2214814" cy="2214814"/>
          </a:xfrm>
          <a:prstGeom prst="rect">
            <a:avLst/>
          </a:prstGeom>
        </p:spPr>
      </p:pic>
    </p:spTree>
    <p:extLst>
      <p:ext uri="{BB962C8B-B14F-4D97-AF65-F5344CB8AC3E}">
        <p14:creationId xmlns:p14="http://schemas.microsoft.com/office/powerpoint/2010/main" val="230712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783576" y="4002053"/>
            <a:ext cx="10624847" cy="918863"/>
          </a:xfrm>
        </p:spPr>
        <p:txBody>
          <a:bodyPr>
            <a:normAutofit fontScale="90000"/>
          </a:bodyPr>
          <a:lstStyle/>
          <a:p>
            <a:r>
              <a:rPr lang="en-US" dirty="0"/>
              <a:t>Thank you! </a:t>
            </a:r>
            <a:br>
              <a:rPr lang="en-US" dirty="0"/>
            </a:br>
            <a:r>
              <a:rPr lang="en-US" sz="3600" dirty="0">
                <a:latin typeface="+mn-lt"/>
              </a:rPr>
              <a:t>We are excited for you and your new Kindergartener to join our Daybreak Elementary family!</a:t>
            </a:r>
            <a:endParaRPr lang="en-US" dirty="0">
              <a:latin typeface="+mn-lt"/>
            </a:endParaRPr>
          </a:p>
        </p:txBody>
      </p:sp>
      <p:pic>
        <p:nvPicPr>
          <p:cNvPr id="11" name="Picture 2" descr="Daybreak Elementary">
            <a:hlinkClick r:id="rId2"/>
            <a:extLst>
              <a:ext uri="{FF2B5EF4-FFF2-40B4-BE49-F238E27FC236}">
                <a16:creationId xmlns:a16="http://schemas.microsoft.com/office/drawing/2014/main" id="{EB6D1405-C1B5-7C90-6090-9BF0C8AD7716}"/>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158" b="7158"/>
          <a:stretch>
            <a:fillRect/>
          </a:stretch>
        </p:blipFill>
        <p:spPr bwMode="auto">
          <a:xfrm>
            <a:off x="490728" y="505326"/>
            <a:ext cx="11210544" cy="327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91B0-6EB1-465F-8485-17B0C7B5E4D2}"/>
              </a:ext>
            </a:extLst>
          </p:cNvPr>
          <p:cNvSpPr>
            <a:spLocks noGrp="1"/>
          </p:cNvSpPr>
          <p:nvPr>
            <p:ph type="title"/>
          </p:nvPr>
        </p:nvSpPr>
        <p:spPr>
          <a:xfrm>
            <a:off x="838200" y="681037"/>
            <a:ext cx="10515600" cy="1325563"/>
          </a:xfrm>
        </p:spPr>
        <p:txBody>
          <a:bodyPr/>
          <a:lstStyle/>
          <a:p>
            <a:r>
              <a:rPr lang="en-US" dirty="0"/>
              <a:t>Meat the Team</a:t>
            </a:r>
          </a:p>
        </p:txBody>
      </p:sp>
      <p:sp>
        <p:nvSpPr>
          <p:cNvPr id="15" name="Text Placeholder 14">
            <a:extLst>
              <a:ext uri="{FF2B5EF4-FFF2-40B4-BE49-F238E27FC236}">
                <a16:creationId xmlns:a16="http://schemas.microsoft.com/office/drawing/2014/main" id="{FC94EEF9-0CF4-434D-9868-AE735CC53AFE}"/>
              </a:ext>
            </a:extLst>
          </p:cNvPr>
          <p:cNvSpPr>
            <a:spLocks noGrp="1"/>
          </p:cNvSpPr>
          <p:nvPr>
            <p:ph type="body" sz="quarter" idx="17"/>
          </p:nvPr>
        </p:nvSpPr>
        <p:spPr>
          <a:xfrm>
            <a:off x="741363" y="4733925"/>
            <a:ext cx="2286000" cy="590550"/>
          </a:xfrm>
        </p:spPr>
        <p:txBody>
          <a:bodyPr/>
          <a:lstStyle/>
          <a:p>
            <a:r>
              <a:rPr lang="en-US" dirty="0"/>
              <a:t>Leslie Ewell</a:t>
            </a:r>
          </a:p>
        </p:txBody>
      </p:sp>
      <p:sp>
        <p:nvSpPr>
          <p:cNvPr id="16" name="Text Placeholder 15">
            <a:extLst>
              <a:ext uri="{FF2B5EF4-FFF2-40B4-BE49-F238E27FC236}">
                <a16:creationId xmlns:a16="http://schemas.microsoft.com/office/drawing/2014/main" id="{FA6A7275-10D7-4DB4-B4FD-66C06A912CC3}"/>
              </a:ext>
            </a:extLst>
          </p:cNvPr>
          <p:cNvSpPr>
            <a:spLocks noGrp="1"/>
          </p:cNvSpPr>
          <p:nvPr>
            <p:ph type="body" sz="quarter" idx="18"/>
          </p:nvPr>
        </p:nvSpPr>
        <p:spPr>
          <a:xfrm>
            <a:off x="740664" y="5343144"/>
            <a:ext cx="2286000" cy="590550"/>
          </a:xfrm>
        </p:spPr>
        <p:txBody>
          <a:bodyPr/>
          <a:lstStyle/>
          <a:p>
            <a:r>
              <a:rPr lang="en-US" dirty="0"/>
              <a:t>Principal </a:t>
            </a:r>
          </a:p>
        </p:txBody>
      </p:sp>
      <p:sp>
        <p:nvSpPr>
          <p:cNvPr id="17" name="Text Placeholder 16">
            <a:extLst>
              <a:ext uri="{FF2B5EF4-FFF2-40B4-BE49-F238E27FC236}">
                <a16:creationId xmlns:a16="http://schemas.microsoft.com/office/drawing/2014/main" id="{25736EB0-F73E-44B4-B638-760ED79C2299}"/>
              </a:ext>
            </a:extLst>
          </p:cNvPr>
          <p:cNvSpPr>
            <a:spLocks noGrp="1"/>
          </p:cNvSpPr>
          <p:nvPr>
            <p:ph type="body" sz="quarter" idx="19"/>
          </p:nvPr>
        </p:nvSpPr>
        <p:spPr>
          <a:xfrm>
            <a:off x="3538728" y="4733925"/>
            <a:ext cx="2286000" cy="590550"/>
          </a:xfrm>
        </p:spPr>
        <p:txBody>
          <a:bodyPr/>
          <a:lstStyle/>
          <a:p>
            <a:r>
              <a:rPr lang="en-US" dirty="0"/>
              <a:t>Franco Preston</a:t>
            </a:r>
          </a:p>
        </p:txBody>
      </p:sp>
      <p:sp>
        <p:nvSpPr>
          <p:cNvPr id="18" name="Text Placeholder 17">
            <a:extLst>
              <a:ext uri="{FF2B5EF4-FFF2-40B4-BE49-F238E27FC236}">
                <a16:creationId xmlns:a16="http://schemas.microsoft.com/office/drawing/2014/main" id="{75C268D6-CC67-4C61-B281-E4B2CD8259E8}"/>
              </a:ext>
            </a:extLst>
          </p:cNvPr>
          <p:cNvSpPr>
            <a:spLocks noGrp="1"/>
          </p:cNvSpPr>
          <p:nvPr>
            <p:ph type="body" sz="quarter" idx="20"/>
          </p:nvPr>
        </p:nvSpPr>
        <p:spPr>
          <a:xfrm>
            <a:off x="3538029" y="5343144"/>
            <a:ext cx="2286000" cy="590550"/>
          </a:xfrm>
        </p:spPr>
        <p:txBody>
          <a:bodyPr/>
          <a:lstStyle/>
          <a:p>
            <a:r>
              <a:rPr lang="en-US" dirty="0"/>
              <a:t>Assistant Principal</a:t>
            </a:r>
          </a:p>
        </p:txBody>
      </p:sp>
      <p:sp>
        <p:nvSpPr>
          <p:cNvPr id="19" name="Text Placeholder 18">
            <a:extLst>
              <a:ext uri="{FF2B5EF4-FFF2-40B4-BE49-F238E27FC236}">
                <a16:creationId xmlns:a16="http://schemas.microsoft.com/office/drawing/2014/main" id="{747ABDB0-2F98-4D4F-92DF-9865CCF81CED}"/>
              </a:ext>
            </a:extLst>
          </p:cNvPr>
          <p:cNvSpPr>
            <a:spLocks noGrp="1"/>
          </p:cNvSpPr>
          <p:nvPr>
            <p:ph type="body" sz="quarter" idx="21"/>
          </p:nvPr>
        </p:nvSpPr>
        <p:spPr>
          <a:xfrm>
            <a:off x="6367973" y="4733544"/>
            <a:ext cx="2286000" cy="590550"/>
          </a:xfrm>
        </p:spPr>
        <p:txBody>
          <a:bodyPr/>
          <a:lstStyle/>
          <a:p>
            <a:r>
              <a:rPr lang="en-US" dirty="0"/>
              <a:t>Jennine Jensen</a:t>
            </a:r>
          </a:p>
        </p:txBody>
      </p:sp>
      <p:sp>
        <p:nvSpPr>
          <p:cNvPr id="20" name="Text Placeholder 19">
            <a:extLst>
              <a:ext uri="{FF2B5EF4-FFF2-40B4-BE49-F238E27FC236}">
                <a16:creationId xmlns:a16="http://schemas.microsoft.com/office/drawing/2014/main" id="{F62B1653-BD0E-491E-A274-F7842F56756F}"/>
              </a:ext>
            </a:extLst>
          </p:cNvPr>
          <p:cNvSpPr>
            <a:spLocks noGrp="1"/>
          </p:cNvSpPr>
          <p:nvPr>
            <p:ph type="body" sz="quarter" idx="22"/>
          </p:nvPr>
        </p:nvSpPr>
        <p:spPr>
          <a:xfrm>
            <a:off x="6367274" y="5342763"/>
            <a:ext cx="2286000" cy="590550"/>
          </a:xfrm>
        </p:spPr>
        <p:txBody>
          <a:bodyPr/>
          <a:lstStyle/>
          <a:p>
            <a:r>
              <a:rPr lang="en-US" dirty="0"/>
              <a:t>Kindergarten Teacher</a:t>
            </a:r>
          </a:p>
        </p:txBody>
      </p:sp>
      <p:sp>
        <p:nvSpPr>
          <p:cNvPr id="21" name="Text Placeholder 20">
            <a:extLst>
              <a:ext uri="{FF2B5EF4-FFF2-40B4-BE49-F238E27FC236}">
                <a16:creationId xmlns:a16="http://schemas.microsoft.com/office/drawing/2014/main" id="{5FE24DC7-B82C-4A22-ADDC-66ABB6E19D03}"/>
              </a:ext>
            </a:extLst>
          </p:cNvPr>
          <p:cNvSpPr>
            <a:spLocks noGrp="1"/>
          </p:cNvSpPr>
          <p:nvPr>
            <p:ph type="body" sz="quarter" idx="23"/>
          </p:nvPr>
        </p:nvSpPr>
        <p:spPr>
          <a:xfrm>
            <a:off x="9164639" y="4737100"/>
            <a:ext cx="2286000" cy="590550"/>
          </a:xfrm>
        </p:spPr>
        <p:txBody>
          <a:bodyPr/>
          <a:lstStyle/>
          <a:p>
            <a:r>
              <a:rPr lang="en-US" dirty="0"/>
              <a:t>Samantha Martinez</a:t>
            </a:r>
          </a:p>
        </p:txBody>
      </p:sp>
      <p:sp>
        <p:nvSpPr>
          <p:cNvPr id="22" name="Text Placeholder 21">
            <a:extLst>
              <a:ext uri="{FF2B5EF4-FFF2-40B4-BE49-F238E27FC236}">
                <a16:creationId xmlns:a16="http://schemas.microsoft.com/office/drawing/2014/main" id="{AC09A9D4-D95C-4B18-A20A-3F82AA3BAC28}"/>
              </a:ext>
            </a:extLst>
          </p:cNvPr>
          <p:cNvSpPr>
            <a:spLocks noGrp="1"/>
          </p:cNvSpPr>
          <p:nvPr>
            <p:ph type="body" sz="quarter" idx="24"/>
          </p:nvPr>
        </p:nvSpPr>
        <p:spPr>
          <a:xfrm>
            <a:off x="9163940" y="5346319"/>
            <a:ext cx="2286000" cy="590550"/>
          </a:xfrm>
        </p:spPr>
        <p:txBody>
          <a:bodyPr/>
          <a:lstStyle/>
          <a:p>
            <a:r>
              <a:rPr lang="en-US" dirty="0"/>
              <a:t>Kindergarten Teacher</a:t>
            </a:r>
          </a:p>
        </p:txBody>
      </p:sp>
      <p:pic>
        <p:nvPicPr>
          <p:cNvPr id="35" name="Picture Placeholder 34">
            <a:extLst>
              <a:ext uri="{FF2B5EF4-FFF2-40B4-BE49-F238E27FC236}">
                <a16:creationId xmlns:a16="http://schemas.microsoft.com/office/drawing/2014/main" id="{B04782FF-8D40-7170-6FD9-24C91C44A7A0}"/>
              </a:ext>
            </a:extLst>
          </p:cNvPr>
          <p:cNvPicPr>
            <a:picLocks noGrp="1" noChangeAspect="1"/>
          </p:cNvPicPr>
          <p:nvPr>
            <p:ph type="pic" sz="quarter" idx="13"/>
          </p:nvPr>
        </p:nvPicPr>
        <p:blipFill>
          <a:blip r:embed="rId2"/>
          <a:srcRect l="1593" r="1593"/>
          <a:stretch>
            <a:fillRect/>
          </a:stretch>
        </p:blipFill>
        <p:spPr/>
      </p:pic>
      <p:pic>
        <p:nvPicPr>
          <p:cNvPr id="12" name="Picture Placeholder 11">
            <a:extLst>
              <a:ext uri="{FF2B5EF4-FFF2-40B4-BE49-F238E27FC236}">
                <a16:creationId xmlns:a16="http://schemas.microsoft.com/office/drawing/2014/main" id="{312E458A-34DF-8F76-9D1D-C9DA39593B52}"/>
              </a:ext>
            </a:extLst>
          </p:cNvPr>
          <p:cNvPicPr>
            <a:picLocks noGrp="1" noChangeAspect="1"/>
          </p:cNvPicPr>
          <p:nvPr>
            <p:ph type="pic" sz="quarter" idx="15"/>
          </p:nvPr>
        </p:nvPicPr>
        <p:blipFill>
          <a:blip r:embed="rId3"/>
          <a:srcRect l="1360" r="1360"/>
          <a:stretch>
            <a:fillRect/>
          </a:stretch>
        </p:blipFill>
        <p:spPr/>
      </p:pic>
      <p:pic>
        <p:nvPicPr>
          <p:cNvPr id="14" name="Picture Placeholder 13">
            <a:extLst>
              <a:ext uri="{FF2B5EF4-FFF2-40B4-BE49-F238E27FC236}">
                <a16:creationId xmlns:a16="http://schemas.microsoft.com/office/drawing/2014/main" id="{B2B9946A-9708-CB87-45B4-AD413C4E9B96}"/>
              </a:ext>
            </a:extLst>
          </p:cNvPr>
          <p:cNvPicPr>
            <a:picLocks noGrp="1" noChangeAspect="1"/>
          </p:cNvPicPr>
          <p:nvPr>
            <p:ph type="pic" sz="quarter" idx="16"/>
          </p:nvPr>
        </p:nvPicPr>
        <p:blipFill>
          <a:blip r:embed="rId4"/>
          <a:srcRect l="1360" r="1360"/>
          <a:stretch>
            <a:fillRect/>
          </a:stretch>
        </p:blipFill>
        <p:spPr/>
      </p:pic>
      <p:pic>
        <p:nvPicPr>
          <p:cNvPr id="37" name="Picture Placeholder 36">
            <a:extLst>
              <a:ext uri="{FF2B5EF4-FFF2-40B4-BE49-F238E27FC236}">
                <a16:creationId xmlns:a16="http://schemas.microsoft.com/office/drawing/2014/main" id="{4A3E1560-72D6-6F1B-8E3C-563B1E8AB48A}"/>
              </a:ext>
            </a:extLst>
          </p:cNvPr>
          <p:cNvPicPr>
            <a:picLocks noGrp="1" noChangeAspect="1"/>
          </p:cNvPicPr>
          <p:nvPr>
            <p:ph type="pic" sz="quarter" idx="14"/>
          </p:nvPr>
        </p:nvPicPr>
        <p:blipFill>
          <a:blip r:embed="rId5"/>
          <a:srcRect l="239" r="239"/>
          <a:stretch>
            <a:fillRect/>
          </a:stretch>
        </p:blipFill>
        <p:spPr/>
      </p:pic>
    </p:spTree>
    <p:extLst>
      <p:ext uri="{BB962C8B-B14F-4D97-AF65-F5344CB8AC3E}">
        <p14:creationId xmlns:p14="http://schemas.microsoft.com/office/powerpoint/2010/main" val="86760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a:lstStyle/>
          <a:p>
            <a:r>
              <a:rPr lang="en-US" dirty="0"/>
              <a:t>Agenda</a:t>
            </a:r>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745958" y="2105526"/>
            <a:ext cx="6613357" cy="2827422"/>
          </a:xfrm>
        </p:spPr>
        <p:txBody>
          <a:bodyPr>
            <a:normAutofit fontScale="92500" lnSpcReduction="20000"/>
          </a:bodyPr>
          <a:lstStyle/>
          <a:p>
            <a:pPr marL="457200" indent="-457200">
              <a:buClr>
                <a:schemeClr val="accent5"/>
              </a:buClr>
              <a:buFont typeface="Wingdings" pitchFamily="2" charset="2"/>
              <a:buChar char="Ø"/>
            </a:pPr>
            <a:r>
              <a:rPr lang="en-US" dirty="0"/>
              <a:t>Health Care Needs &amp; State Requirements</a:t>
            </a:r>
          </a:p>
          <a:p>
            <a:pPr marL="457200" indent="-457200">
              <a:buClr>
                <a:schemeClr val="accent5"/>
              </a:buClr>
              <a:buFont typeface="Wingdings" pitchFamily="2" charset="2"/>
              <a:buChar char="Ø"/>
            </a:pPr>
            <a:r>
              <a:rPr lang="en-US" dirty="0"/>
              <a:t>Daybreak Office</a:t>
            </a:r>
          </a:p>
          <a:p>
            <a:pPr marL="457200" indent="-457200">
              <a:buClr>
                <a:schemeClr val="accent5"/>
              </a:buClr>
              <a:buFont typeface="Wingdings" pitchFamily="2" charset="2"/>
              <a:buChar char="Ø"/>
            </a:pPr>
            <a:r>
              <a:rPr lang="en-US" dirty="0"/>
              <a:t>Kindergarten Testing (KEEP)</a:t>
            </a:r>
          </a:p>
          <a:p>
            <a:pPr marL="457200" indent="-457200">
              <a:buClr>
                <a:schemeClr val="accent5"/>
              </a:buClr>
              <a:buFont typeface="Wingdings" pitchFamily="2" charset="2"/>
              <a:buChar char="Ø"/>
            </a:pPr>
            <a:r>
              <a:rPr lang="en-US" dirty="0"/>
              <a:t>Student Preparation for Kindergarten</a:t>
            </a:r>
          </a:p>
          <a:p>
            <a:pPr marL="457200" indent="-457200">
              <a:buClr>
                <a:schemeClr val="accent5"/>
              </a:buClr>
              <a:buFont typeface="Wingdings" pitchFamily="2" charset="2"/>
              <a:buChar char="Ø"/>
            </a:pPr>
            <a:r>
              <a:rPr lang="en-US" dirty="0"/>
              <a:t>Questions</a:t>
            </a:r>
          </a:p>
        </p:txBody>
      </p:sp>
      <p:pic>
        <p:nvPicPr>
          <p:cNvPr id="20" name="Picture 2" descr="Daybreak Elementary">
            <a:hlinkClick r:id="rId2"/>
            <a:extLst>
              <a:ext uri="{FF2B5EF4-FFF2-40B4-BE49-F238E27FC236}">
                <a16:creationId xmlns:a16="http://schemas.microsoft.com/office/drawing/2014/main" id="{3048BBFF-5B85-A7F5-05F4-19A6BFAC3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34" y="4582971"/>
            <a:ext cx="4623313" cy="15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4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91741"/>
            <a:ext cx="6953663" cy="1752600"/>
          </a:xfrm>
        </p:spPr>
        <p:txBody>
          <a:bodyPr>
            <a:normAutofit/>
          </a:bodyPr>
          <a:lstStyle/>
          <a:p>
            <a:r>
              <a:rPr lang="en-US" dirty="0"/>
              <a:t>Health Care Needs and State Requirements</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5" y="1949116"/>
            <a:ext cx="7146758" cy="4656221"/>
          </a:xfrm>
        </p:spPr>
        <p:txBody>
          <a:bodyPr>
            <a:normAutofit lnSpcReduction="10000"/>
          </a:bodyPr>
          <a:lstStyle/>
          <a:p>
            <a:r>
              <a:rPr lang="en-US" dirty="0"/>
              <a:t>State Law requires certain immunizations to be able to enter in to public school. Please bring a copy of your child’s immunization record to the office.</a:t>
            </a:r>
          </a:p>
          <a:p>
            <a:endParaRPr lang="en-US" dirty="0"/>
          </a:p>
          <a:p>
            <a:r>
              <a:rPr lang="en-US" dirty="0"/>
              <a:t>To attend Kindergarten, a student must have written proof of receiving the following immunizations:  </a:t>
            </a:r>
          </a:p>
          <a:p>
            <a:pPr marL="342900" indent="-342900">
              <a:buClr>
                <a:schemeClr val="accent1"/>
              </a:buClr>
              <a:buFont typeface="Arial" panose="020B0604020202020204" pitchFamily="34" charset="0"/>
              <a:buChar char="•"/>
            </a:pPr>
            <a:r>
              <a:rPr lang="en-US" dirty="0"/>
              <a:t>5 DTaP/DT </a:t>
            </a:r>
          </a:p>
          <a:p>
            <a:pPr marL="342900" indent="-342900">
              <a:buClr>
                <a:schemeClr val="accent1"/>
              </a:buClr>
              <a:buFont typeface="Arial" panose="020B0604020202020204" pitchFamily="34" charset="0"/>
              <a:buChar char="•"/>
            </a:pPr>
            <a:r>
              <a:rPr lang="en-US" dirty="0"/>
              <a:t>4 Polio </a:t>
            </a:r>
          </a:p>
          <a:p>
            <a:pPr marL="342900" indent="-342900">
              <a:buClr>
                <a:schemeClr val="accent1"/>
              </a:buClr>
              <a:buFont typeface="Arial" panose="020B0604020202020204" pitchFamily="34" charset="0"/>
              <a:buChar char="•"/>
            </a:pPr>
            <a:r>
              <a:rPr lang="en-US" dirty="0"/>
              <a:t>2 Measles, Mumps, Rubella (MMR) </a:t>
            </a:r>
          </a:p>
          <a:p>
            <a:pPr marL="342900" indent="-342900">
              <a:buClr>
                <a:schemeClr val="accent1"/>
              </a:buClr>
              <a:buFont typeface="Arial" panose="020B0604020202020204" pitchFamily="34" charset="0"/>
              <a:buChar char="•"/>
            </a:pPr>
            <a:r>
              <a:rPr lang="en-US" dirty="0"/>
              <a:t>3 Hepatitis B </a:t>
            </a:r>
          </a:p>
          <a:p>
            <a:pPr marL="342900" indent="-342900">
              <a:buClr>
                <a:schemeClr val="accent1"/>
              </a:buClr>
              <a:buFont typeface="Arial" panose="020B0604020202020204" pitchFamily="34" charset="0"/>
              <a:buChar char="•"/>
            </a:pPr>
            <a:r>
              <a:rPr lang="en-US" dirty="0"/>
              <a:t>2 Hepatitis A </a:t>
            </a:r>
          </a:p>
          <a:p>
            <a:pPr marL="342900" indent="-342900">
              <a:buClr>
                <a:schemeClr val="accent1"/>
              </a:buClr>
              <a:buFont typeface="Arial" panose="020B0604020202020204" pitchFamily="34" charset="0"/>
              <a:buChar char="•"/>
            </a:pPr>
            <a:r>
              <a:rPr lang="en-US" dirty="0"/>
              <a:t>2 Varicella (chickenpox) </a:t>
            </a:r>
          </a:p>
          <a:p>
            <a:pPr marL="342900" indent="-342900">
              <a:buFont typeface="Arial" panose="020B0604020202020204" pitchFamily="34" charset="0"/>
              <a:buChar char="•"/>
            </a:pPr>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4</a:t>
            </a:fld>
            <a:endParaRPr lang="en-US"/>
          </a:p>
        </p:txBody>
      </p:sp>
      <p:pic>
        <p:nvPicPr>
          <p:cNvPr id="13" name="Picture 12">
            <a:extLst>
              <a:ext uri="{FF2B5EF4-FFF2-40B4-BE49-F238E27FC236}">
                <a16:creationId xmlns:a16="http://schemas.microsoft.com/office/drawing/2014/main" id="{11D957CC-E4E0-0422-F3A3-D771B3F4807C}"/>
              </a:ext>
            </a:extLst>
          </p:cNvPr>
          <p:cNvPicPr>
            <a:picLocks noChangeAspect="1"/>
          </p:cNvPicPr>
          <p:nvPr/>
        </p:nvPicPr>
        <p:blipFill>
          <a:blip r:embed="rId2"/>
          <a:stretch>
            <a:fillRect/>
          </a:stretch>
        </p:blipFill>
        <p:spPr>
          <a:xfrm>
            <a:off x="7976937" y="2392028"/>
            <a:ext cx="3950368" cy="2073943"/>
          </a:xfrm>
          <a:prstGeom prst="rect">
            <a:avLst/>
          </a:prstGeom>
        </p:spPr>
      </p:pic>
      <p:sp>
        <p:nvSpPr>
          <p:cNvPr id="19" name="TextBox 18">
            <a:extLst>
              <a:ext uri="{FF2B5EF4-FFF2-40B4-BE49-F238E27FC236}">
                <a16:creationId xmlns:a16="http://schemas.microsoft.com/office/drawing/2014/main" id="{D572AD17-7A62-2E5F-F19B-7BD9F4DDCACD}"/>
              </a:ext>
            </a:extLst>
          </p:cNvPr>
          <p:cNvSpPr txBox="1"/>
          <p:nvPr/>
        </p:nvSpPr>
        <p:spPr>
          <a:xfrm>
            <a:off x="7762373" y="4524343"/>
            <a:ext cx="4379495" cy="923330"/>
          </a:xfrm>
          <a:prstGeom prst="rect">
            <a:avLst/>
          </a:prstGeom>
          <a:noFill/>
        </p:spPr>
        <p:txBody>
          <a:bodyPr wrap="square" rtlCol="0">
            <a:spAutoFit/>
          </a:bodyPr>
          <a:lstStyle/>
          <a:p>
            <a:pPr algn="ctr"/>
            <a:r>
              <a:rPr lang="en-US" dirty="0">
                <a:solidFill>
                  <a:schemeClr val="accent5"/>
                </a:solidFill>
              </a:rPr>
              <a:t>If you have any questions about immunizations, please contact of office!</a:t>
            </a:r>
          </a:p>
          <a:p>
            <a:pPr algn="ctr"/>
            <a:endParaRPr lang="en-US" dirty="0"/>
          </a:p>
        </p:txBody>
      </p:sp>
    </p:spTree>
    <p:extLst>
      <p:ext uri="{BB962C8B-B14F-4D97-AF65-F5344CB8AC3E}">
        <p14:creationId xmlns:p14="http://schemas.microsoft.com/office/powerpoint/2010/main" val="15903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620545" y="421104"/>
            <a:ext cx="11081085" cy="1389651"/>
          </a:xfrm>
        </p:spPr>
        <p:txBody>
          <a:bodyPr/>
          <a:lstStyle/>
          <a:p>
            <a:r>
              <a:rPr lang="en-US" dirty="0"/>
              <a:t>Waivers</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620545" y="1903998"/>
            <a:ext cx="10929771" cy="3931318"/>
          </a:xfrm>
        </p:spPr>
        <p:txBody>
          <a:bodyPr>
            <a:normAutofit fontScale="92500" lnSpcReduction="10000"/>
          </a:bodyPr>
          <a:lstStyle/>
          <a:p>
            <a:r>
              <a:rPr lang="en-US" dirty="0"/>
              <a:t>If you are unable to immunize your child or if you choose not to, you must get an exemption.</a:t>
            </a:r>
          </a:p>
          <a:p>
            <a:endParaRPr lang="en-US" dirty="0"/>
          </a:p>
          <a:p>
            <a:r>
              <a:rPr lang="en-US" dirty="0"/>
              <a:t>The Health Department has an online module that you can complete!</a:t>
            </a:r>
          </a:p>
          <a:p>
            <a:endParaRPr lang="en-US" dirty="0"/>
          </a:p>
          <a:p>
            <a:r>
              <a:rPr lang="en-US" dirty="0"/>
              <a:t>If there is an outbreak of a communicable disease in the school, and your child is not immunized your child will be required to stay home until the outbreak has passed.</a:t>
            </a:r>
          </a:p>
          <a:p>
            <a:endParaRPr lang="en-US" dirty="0"/>
          </a:p>
        </p:txBody>
      </p:sp>
    </p:spTree>
    <p:extLst>
      <p:ext uri="{BB962C8B-B14F-4D97-AF65-F5344CB8AC3E}">
        <p14:creationId xmlns:p14="http://schemas.microsoft.com/office/powerpoint/2010/main" val="269319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620545" y="421104"/>
            <a:ext cx="11081085" cy="1389651"/>
          </a:xfrm>
        </p:spPr>
        <p:txBody>
          <a:bodyPr/>
          <a:lstStyle/>
          <a:p>
            <a:r>
              <a:rPr lang="en-US" dirty="0"/>
              <a:t>Vision Screening</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620545" y="1903998"/>
            <a:ext cx="10929771" cy="3931318"/>
          </a:xfrm>
        </p:spPr>
        <p:txBody>
          <a:bodyPr>
            <a:normAutofit/>
          </a:bodyPr>
          <a:lstStyle/>
          <a:p>
            <a:r>
              <a:rPr lang="en-US" dirty="0"/>
              <a:t>Good vision is important for learning.</a:t>
            </a:r>
          </a:p>
          <a:p>
            <a:endParaRPr lang="en-US" dirty="0"/>
          </a:p>
          <a:p>
            <a:r>
              <a:rPr lang="en-US" dirty="0"/>
              <a:t>Ask for a vision screening at your child’s next exam</a:t>
            </a:r>
          </a:p>
          <a:p>
            <a:r>
              <a:rPr lang="en-US" dirty="0"/>
              <a:t>We do vision screenings in the fall</a:t>
            </a:r>
          </a:p>
          <a:p>
            <a:r>
              <a:rPr lang="en-US" dirty="0"/>
              <a:t>Please let us know if you have any financial concerns. We can provide you with resources that may be able to help!</a:t>
            </a:r>
          </a:p>
        </p:txBody>
      </p:sp>
      <p:pic>
        <p:nvPicPr>
          <p:cNvPr id="6" name="Picture 5">
            <a:extLst>
              <a:ext uri="{FF2B5EF4-FFF2-40B4-BE49-F238E27FC236}">
                <a16:creationId xmlns:a16="http://schemas.microsoft.com/office/drawing/2014/main" id="{6E406E9B-9AD3-2EC6-BA0D-9CF1728A9A56}"/>
              </a:ext>
            </a:extLst>
          </p:cNvPr>
          <p:cNvPicPr>
            <a:picLocks noChangeAspect="1"/>
          </p:cNvPicPr>
          <p:nvPr/>
        </p:nvPicPr>
        <p:blipFill>
          <a:blip r:embed="rId2"/>
          <a:stretch>
            <a:fillRect/>
          </a:stretch>
        </p:blipFill>
        <p:spPr>
          <a:xfrm>
            <a:off x="7235241" y="1155533"/>
            <a:ext cx="3948421" cy="1496929"/>
          </a:xfrm>
          <a:prstGeom prst="rect">
            <a:avLst/>
          </a:prstGeom>
        </p:spPr>
      </p:pic>
    </p:spTree>
    <p:extLst>
      <p:ext uri="{BB962C8B-B14F-4D97-AF65-F5344CB8AC3E}">
        <p14:creationId xmlns:p14="http://schemas.microsoft.com/office/powerpoint/2010/main" val="324329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620545" y="421104"/>
            <a:ext cx="11081085" cy="1389651"/>
          </a:xfrm>
        </p:spPr>
        <p:txBody>
          <a:bodyPr/>
          <a:lstStyle/>
          <a:p>
            <a:r>
              <a:rPr lang="en-US" dirty="0"/>
              <a:t>Medication at School</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620545" y="1903998"/>
            <a:ext cx="10929771" cy="3931318"/>
          </a:xfrm>
        </p:spPr>
        <p:txBody>
          <a:bodyPr>
            <a:normAutofit fontScale="92500" lnSpcReduction="10000"/>
          </a:bodyPr>
          <a:lstStyle/>
          <a:p>
            <a:r>
              <a:rPr lang="en-US" dirty="0"/>
              <a:t>If your child needs to take medications while at school…</a:t>
            </a:r>
          </a:p>
          <a:p>
            <a:pPr marL="514350" indent="-514350">
              <a:buAutoNum type="arabicPeriod"/>
            </a:pPr>
            <a:r>
              <a:rPr lang="en-US" dirty="0"/>
              <a:t>We need the proper forms in order to do so!</a:t>
            </a:r>
          </a:p>
          <a:p>
            <a:pPr marL="514350" indent="-514350">
              <a:buAutoNum type="arabicPeriod"/>
            </a:pPr>
            <a:r>
              <a:rPr lang="en-US" dirty="0"/>
              <a:t>Medications are kept in the office unless your doctor signs forms that they are able to carry the medication with them (such as inhalers, epi-pens, and diabetic medication)</a:t>
            </a:r>
          </a:p>
          <a:p>
            <a:pPr marL="514350" indent="-514350">
              <a:buAutoNum type="arabicPeriod"/>
            </a:pPr>
            <a:r>
              <a:rPr lang="en-US" dirty="0"/>
              <a:t>All medication must be checked in at the office by an adult</a:t>
            </a:r>
          </a:p>
          <a:p>
            <a:pPr marL="514350" indent="-514350">
              <a:buAutoNum type="arabicPeriod"/>
            </a:pPr>
            <a:r>
              <a:rPr lang="en-US" dirty="0"/>
              <a:t>Please make sure to have the original packaging, pharmacy label, and that it is not expired!</a:t>
            </a:r>
          </a:p>
        </p:txBody>
      </p:sp>
      <p:pic>
        <p:nvPicPr>
          <p:cNvPr id="6" name="Picture 5">
            <a:extLst>
              <a:ext uri="{FF2B5EF4-FFF2-40B4-BE49-F238E27FC236}">
                <a16:creationId xmlns:a16="http://schemas.microsoft.com/office/drawing/2014/main" id="{957825ED-4E7E-77A0-FF0E-E0DEFFDBB36D}"/>
              </a:ext>
            </a:extLst>
          </p:cNvPr>
          <p:cNvPicPr>
            <a:picLocks noChangeAspect="1"/>
          </p:cNvPicPr>
          <p:nvPr/>
        </p:nvPicPr>
        <p:blipFill>
          <a:blip r:embed="rId2"/>
          <a:stretch>
            <a:fillRect/>
          </a:stretch>
        </p:blipFill>
        <p:spPr>
          <a:xfrm>
            <a:off x="9491913" y="964032"/>
            <a:ext cx="1693445" cy="1693445"/>
          </a:xfrm>
          <a:prstGeom prst="rect">
            <a:avLst/>
          </a:prstGeom>
        </p:spPr>
      </p:pic>
    </p:spTree>
    <p:extLst>
      <p:ext uri="{BB962C8B-B14F-4D97-AF65-F5344CB8AC3E}">
        <p14:creationId xmlns:p14="http://schemas.microsoft.com/office/powerpoint/2010/main" val="119994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B7354B-DDD1-15A2-FBA1-A5161FB958DE}"/>
              </a:ext>
            </a:extLst>
          </p:cNvPr>
          <p:cNvPicPr>
            <a:picLocks noChangeAspect="1"/>
          </p:cNvPicPr>
          <p:nvPr/>
        </p:nvPicPr>
        <p:blipFill>
          <a:blip r:embed="rId2"/>
          <a:stretch>
            <a:fillRect/>
          </a:stretch>
        </p:blipFill>
        <p:spPr>
          <a:xfrm>
            <a:off x="663613" y="551746"/>
            <a:ext cx="4305429" cy="5589922"/>
          </a:xfrm>
          <a:prstGeom prst="rect">
            <a:avLst/>
          </a:prstGeom>
        </p:spPr>
      </p:pic>
      <p:sp>
        <p:nvSpPr>
          <p:cNvPr id="13" name="Rectangle 12">
            <a:extLst>
              <a:ext uri="{FF2B5EF4-FFF2-40B4-BE49-F238E27FC236}">
                <a16:creationId xmlns:a16="http://schemas.microsoft.com/office/drawing/2014/main" id="{2F49BD4A-6831-5F20-C6EA-60DB2A335026}"/>
              </a:ext>
            </a:extLst>
          </p:cNvPr>
          <p:cNvSpPr/>
          <p:nvPr/>
        </p:nvSpPr>
        <p:spPr>
          <a:xfrm>
            <a:off x="663613" y="551746"/>
            <a:ext cx="4521998" cy="55899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3EA0F99-5F07-24C5-5E95-2539F1702A23}"/>
              </a:ext>
            </a:extLst>
          </p:cNvPr>
          <p:cNvSpPr txBox="1"/>
          <p:nvPr/>
        </p:nvSpPr>
        <p:spPr>
          <a:xfrm>
            <a:off x="5558589" y="1810315"/>
            <a:ext cx="5969797" cy="4524315"/>
          </a:xfrm>
          <a:prstGeom prst="rect">
            <a:avLst/>
          </a:prstGeom>
          <a:noFill/>
        </p:spPr>
        <p:txBody>
          <a:bodyPr wrap="square" rtlCol="0">
            <a:spAutoFit/>
          </a:bodyPr>
          <a:lstStyle/>
          <a:p>
            <a:r>
              <a:rPr lang="en-US" sz="2400" dirty="0">
                <a:solidFill>
                  <a:schemeClr val="tx2"/>
                </a:solidFill>
              </a:rPr>
              <a:t>This if the form you will need to fill out.</a:t>
            </a:r>
          </a:p>
          <a:p>
            <a:r>
              <a:rPr lang="en-US" sz="2400" dirty="0">
                <a:solidFill>
                  <a:schemeClr val="tx2"/>
                </a:solidFill>
              </a:rPr>
              <a:t>Grab one on your way out or from the office if your child will be needing it. </a:t>
            </a:r>
          </a:p>
          <a:p>
            <a:endParaRPr lang="en-US" sz="2400" dirty="0">
              <a:solidFill>
                <a:schemeClr val="tx2"/>
              </a:solidFill>
            </a:endParaRPr>
          </a:p>
          <a:p>
            <a:r>
              <a:rPr lang="en-US" sz="2400" dirty="0">
                <a:solidFill>
                  <a:schemeClr val="tx2"/>
                </a:solidFill>
              </a:rPr>
              <a:t>It can also be found on the Jordan School District Website under “Medication Guidelines”</a:t>
            </a:r>
          </a:p>
          <a:p>
            <a:endParaRPr lang="en-US" sz="2400" dirty="0">
              <a:solidFill>
                <a:schemeClr val="tx2"/>
              </a:solidFill>
            </a:endParaRPr>
          </a:p>
          <a:p>
            <a:r>
              <a:rPr lang="en-US" sz="2400" dirty="0">
                <a:solidFill>
                  <a:schemeClr val="tx2"/>
                </a:solidFill>
              </a:rPr>
              <a:t>Please contact us if your child has any medical needs that may require a health care plan. Additional forms will be required!</a:t>
            </a:r>
          </a:p>
        </p:txBody>
      </p:sp>
      <p:sp>
        <p:nvSpPr>
          <p:cNvPr id="16" name="Title 1">
            <a:extLst>
              <a:ext uri="{FF2B5EF4-FFF2-40B4-BE49-F238E27FC236}">
                <a16:creationId xmlns:a16="http://schemas.microsoft.com/office/drawing/2014/main" id="{3B4F0C9F-DD9F-BABA-A4C1-B3B683D64F7A}"/>
              </a:ext>
            </a:extLst>
          </p:cNvPr>
          <p:cNvSpPr txBox="1">
            <a:spLocks/>
          </p:cNvSpPr>
          <p:nvPr/>
        </p:nvSpPr>
        <p:spPr>
          <a:xfrm>
            <a:off x="5421145" y="551746"/>
            <a:ext cx="6107241" cy="1389651"/>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pPr algn="ctr"/>
            <a:r>
              <a:rPr lang="en-US" sz="3600" dirty="0"/>
              <a:t>School Medication Authorization Form</a:t>
            </a:r>
          </a:p>
        </p:txBody>
      </p:sp>
    </p:spTree>
    <p:extLst>
      <p:ext uri="{BB962C8B-B14F-4D97-AF65-F5344CB8AC3E}">
        <p14:creationId xmlns:p14="http://schemas.microsoft.com/office/powerpoint/2010/main" val="3302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169031" y="252663"/>
            <a:ext cx="11814422" cy="809625"/>
          </a:xfrm>
        </p:spPr>
        <p:txBody>
          <a:bodyPr>
            <a:normAutofit/>
          </a:bodyPr>
          <a:lstStyle/>
          <a:p>
            <a:r>
              <a:rPr lang="en-US" dirty="0"/>
              <a:t>Daybreak Office                 </a:t>
            </a:r>
            <a:r>
              <a:rPr lang="en-US" b="0" i="0" dirty="0">
                <a:solidFill>
                  <a:srgbClr val="555555"/>
                </a:solidFill>
                <a:effectLst/>
                <a:latin typeface="Open Sans" panose="020B0606030504020204" pitchFamily="34" charset="0"/>
              </a:rPr>
              <a:t>801-302-0553</a:t>
            </a:r>
            <a:endParaRPr lang="en-US" dirty="0"/>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264694" y="1275348"/>
            <a:ext cx="10852485" cy="5329990"/>
          </a:xfrm>
        </p:spPr>
        <p:txBody>
          <a:bodyPr>
            <a:normAutofit/>
          </a:bodyPr>
          <a:lstStyle/>
          <a:p>
            <a:r>
              <a:rPr lang="en-US" sz="3200" dirty="0"/>
              <a:t>What the office needs from you:</a:t>
            </a:r>
          </a:p>
          <a:p>
            <a:endParaRPr lang="en-US" sz="3200" dirty="0"/>
          </a:p>
          <a:p>
            <a:pPr marL="342900" indent="-342900">
              <a:buClr>
                <a:schemeClr val="accent1"/>
              </a:buClr>
              <a:buFont typeface="Wingdings" pitchFamily="2" charset="2"/>
              <a:buChar char="ü"/>
            </a:pPr>
            <a:r>
              <a:rPr lang="en-US" sz="2800" dirty="0"/>
              <a:t>Register your student on the Daybreak Elementary Website</a:t>
            </a:r>
          </a:p>
          <a:p>
            <a:pPr marL="342900" indent="-342900">
              <a:buClr>
                <a:schemeClr val="accent1"/>
              </a:buClr>
              <a:buFont typeface="Wingdings" pitchFamily="2" charset="2"/>
              <a:buChar char="ü"/>
            </a:pPr>
            <a:r>
              <a:rPr lang="en-US" sz="2800" dirty="0"/>
              <a:t>Bring in your child’s birth certificate</a:t>
            </a:r>
          </a:p>
          <a:p>
            <a:pPr marL="342900" indent="-342900">
              <a:buClr>
                <a:schemeClr val="accent1"/>
              </a:buClr>
              <a:buFont typeface="Wingdings" pitchFamily="2" charset="2"/>
              <a:buChar char="ü"/>
            </a:pPr>
            <a:r>
              <a:rPr lang="en-US" sz="2800" dirty="0"/>
              <a:t>Immunization Records (even if you are not up to date!)</a:t>
            </a:r>
          </a:p>
          <a:p>
            <a:pPr marL="342900" indent="-342900">
              <a:buClr>
                <a:schemeClr val="accent1"/>
              </a:buClr>
              <a:buFont typeface="Wingdings" pitchFamily="2" charset="2"/>
              <a:buChar char="ü"/>
            </a:pPr>
            <a:r>
              <a:rPr lang="en-US" sz="2800" dirty="0"/>
              <a:t>Proof of address</a:t>
            </a:r>
          </a:p>
          <a:p>
            <a:pPr marL="342900" indent="-342900">
              <a:buClr>
                <a:schemeClr val="accent1"/>
              </a:buClr>
              <a:buFont typeface="Wingdings" pitchFamily="2" charset="2"/>
              <a:buChar char="ü"/>
            </a:pPr>
            <a:r>
              <a:rPr lang="en-US" sz="2800" dirty="0"/>
              <a:t>Parent’s Picture ID</a:t>
            </a:r>
          </a:p>
          <a:p>
            <a:pPr marL="342900" indent="-342900">
              <a:buClr>
                <a:schemeClr val="accent1"/>
              </a:buClr>
              <a:buFont typeface="Wingdings" pitchFamily="2" charset="2"/>
              <a:buChar char="ü"/>
            </a:pPr>
            <a:r>
              <a:rPr lang="en-US" sz="2800" dirty="0"/>
              <a:t>AM/PM Class Preference (not guaranteed!)</a:t>
            </a:r>
          </a:p>
          <a:p>
            <a:endParaRPr lang="en-US" dirty="0"/>
          </a:p>
          <a:p>
            <a:endParaRPr lang="en-US" dirty="0"/>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9</a:t>
            </a:fld>
            <a:endParaRPr lang="en-US"/>
          </a:p>
        </p:txBody>
      </p:sp>
      <p:pic>
        <p:nvPicPr>
          <p:cNvPr id="6" name="Picture 5">
            <a:extLst>
              <a:ext uri="{FF2B5EF4-FFF2-40B4-BE49-F238E27FC236}">
                <a16:creationId xmlns:a16="http://schemas.microsoft.com/office/drawing/2014/main" id="{BE90CF8D-8AC3-64BA-B1EE-55D94A52D801}"/>
              </a:ext>
            </a:extLst>
          </p:cNvPr>
          <p:cNvPicPr>
            <a:picLocks noChangeAspect="1"/>
          </p:cNvPicPr>
          <p:nvPr/>
        </p:nvPicPr>
        <p:blipFill>
          <a:blip r:embed="rId2"/>
          <a:stretch>
            <a:fillRect/>
          </a:stretch>
        </p:blipFill>
        <p:spPr>
          <a:xfrm>
            <a:off x="9068301" y="1057943"/>
            <a:ext cx="1218698" cy="988663"/>
          </a:xfrm>
          <a:prstGeom prst="rect">
            <a:avLst/>
          </a:prstGeom>
        </p:spPr>
      </p:pic>
    </p:spTree>
    <p:extLst>
      <p:ext uri="{BB962C8B-B14F-4D97-AF65-F5344CB8AC3E}">
        <p14:creationId xmlns:p14="http://schemas.microsoft.com/office/powerpoint/2010/main" val="1058995689"/>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CF4B188-9E41-4609-81DC-EA2587D009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LuminousVTI</Template>
  <TotalTime>118</TotalTime>
  <Words>999</Words>
  <Application>Microsoft Macintosh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Next LT Pro</vt:lpstr>
      <vt:lpstr>Calibri</vt:lpstr>
      <vt:lpstr>Open Sans</vt:lpstr>
      <vt:lpstr>Sabon Next LT</vt:lpstr>
      <vt:lpstr>Wingdings</vt:lpstr>
      <vt:lpstr>LuminousVTI</vt:lpstr>
      <vt:lpstr>Daybreak Elementary Kindergarten Orientation</vt:lpstr>
      <vt:lpstr>Meat the Team</vt:lpstr>
      <vt:lpstr>Agenda</vt:lpstr>
      <vt:lpstr>Health Care Needs and State Requirements</vt:lpstr>
      <vt:lpstr>Waivers</vt:lpstr>
      <vt:lpstr>Vision Screening</vt:lpstr>
      <vt:lpstr>Medication at School</vt:lpstr>
      <vt:lpstr>PowerPoint Presentation</vt:lpstr>
      <vt:lpstr>Daybreak Office                 801-302-0553</vt:lpstr>
      <vt:lpstr>Bell Schedule</vt:lpstr>
      <vt:lpstr>Kindergarten Testing</vt:lpstr>
      <vt:lpstr>Physical Preparation for Kindergarten</vt:lpstr>
      <vt:lpstr>Emotional Preparation for Kindergarten</vt:lpstr>
      <vt:lpstr>Academic Preparation for Kindergarten</vt:lpstr>
      <vt:lpstr>Thank you!  We are excited for you and your new Kindergartener to join our Daybreak Elementary family!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Daybreak Elementary Kindergarten Orientation</dc:title>
  <dc:creator>Microsoft Office User</dc:creator>
  <cp:lastModifiedBy>Microsoft Office User</cp:lastModifiedBy>
  <cp:revision>2</cp:revision>
  <dcterms:created xsi:type="dcterms:W3CDTF">2023-02-20T21:15:26Z</dcterms:created>
  <dcterms:modified xsi:type="dcterms:W3CDTF">2023-02-20T23:13:35Z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